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78777F5-1F3A-429D-B10B-D90821BFE1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228CAB3-B528-446D-B906-726845AEB69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DB162832-3E75-42DA-B927-CFF3EFEC6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88B51FD2-84D6-4E2D-ABCF-C4AB0BDA6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F7B5557A-78EF-48E3-9397-E04B41851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7472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6CE9307-D167-4858-BA40-D0AD1464B7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85BED3E0-C068-46C9-B978-1C9DA69A38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6589A75-6CDB-4E2D-A951-B2F597245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E9D9143C-D47D-4BDB-A550-D20CA52B6D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18A162C-2073-4030-87CC-DDF84EC89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2395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473AE31F-5E7C-4A81-8CD2-5DBF049C645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69947B88-F3E3-4E20-98BC-E0BDDF196A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1450D5E8-707D-4E0B-B258-2DA9508F23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FDE89211-960F-4F54-8DD6-D2F1E9202C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83B018D-F335-48C6-9F74-8F7D6A003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27608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AA712B0-AD1A-4304-AC13-9ABED40FC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493AD9D-37F2-49F2-8BEE-9851E2A302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56074C4-1ED2-48E0-9CA0-71D0B3F2B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4439543-C56C-4B6B-A1B8-EDF246BDCE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7A5FAEB4-89B5-4F3A-9C54-BABB91F20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41334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2D7DAF8-4EC4-441F-9BAE-398FBFB9A6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9F3CA174-51EB-4BEB-816B-DE1DB75ED7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B8163-4EEF-40BC-BC8C-C7FB4DC15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003A02C-E7C6-455A-B3AF-0127E3F1E0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29102F28-1779-4425-B0A4-30B02C175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0076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C1CB1C2-6850-4DA0-BA08-1A0FB2417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07D2E18-E5B6-4C31-9E4A-51E3CE0302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F56C72F-D0BF-4362-9E8C-FFFA537B36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89686C2-6212-4C78-9945-FC4F4E7FA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847E1CD-C736-4862-8FE4-1252D0873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AEE7918C-239D-4BE0-9498-1A9783A2AB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3829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C69F681D-B415-42FD-9517-95BB8BA8AF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6C87E6F3-1C6B-4CDA-9DFE-A8C81C066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D73C910B-D3C9-4AA2-A32F-A7E0C0F41B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25326731-F16F-4B9C-A987-74C7BA2890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1897382C-16A5-4C94-BA1D-AC45247E714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76F64C3D-8A7C-45C1-A512-65B0A02D0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05177B7E-ABD1-4FDE-8CF8-28258E7388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8DD4BF92-A616-4450-A569-34A31EFA28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6803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5ACDE69-3988-4292-952D-4534E48F3D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5E5972F8-688F-4F82-9576-9F53ECE6B0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49BEBED5-9B26-4D2C-9BC3-F4496BBEE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D19157FA-96E6-48DF-9799-05D4A9A14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511355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2E884979-8772-4A55-B8FF-A9B8EB731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F5A616B5-224F-4E05-845B-9788C453A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FA845E45-A4A9-443F-8BE2-08B23071D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056298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284C894-B6F4-4671-BD8C-AE868ABDD1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29BC651C-D9F7-41CF-AD77-9D021C9C97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44DEE3D3-13A4-4A42-80B7-BD033EC79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C8F49C75-AA6F-4E38-B87B-98E2D5D320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1A5DBFEE-BC9A-49BA-B66C-3DF80B617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9C1E637-AB20-4F81-9AB8-228A8E2E2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6898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2E4FF168-E85F-4A5C-88F2-E49630C041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239EEC3D-1DFF-4DF9-ABCE-810E71D9A7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570920-C914-411A-9931-79628CB557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BE9D1BB-6B8E-495E-BD37-F5E3E71EE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39127819-1986-4586-A585-2F2A756F2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505D2A65-B798-4308-B26A-B497FDB99E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64635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D0B51E9D-FE9E-451E-9FC2-B57C20D49E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70EA10C-3411-4FD7-B4BC-49162027F3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A04DDDD7-C1B2-4B27-BE80-A49309816B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E9B8F-4169-4570-B862-DC46192FCADF}" type="datetimeFigureOut">
              <a:rPr lang="zh-CN" altLang="en-US" smtClean="0"/>
              <a:t>2019/3/30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B362252B-9C33-4B72-A3DC-5421F49F093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DED588F-9CF7-4821-8F3C-615EAC48EE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408510-D812-4C5D-BE22-AA2D8C552C5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06068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3" Type="http://schemas.openxmlformats.org/officeDocument/2006/relationships/image" Target="../media/image38.png"/><Relationship Id="rId7" Type="http://schemas.openxmlformats.org/officeDocument/2006/relationships/image" Target="../media/image42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1.png"/><Relationship Id="rId5" Type="http://schemas.openxmlformats.org/officeDocument/2006/relationships/image" Target="../media/image40.png"/><Relationship Id="rId4" Type="http://schemas.openxmlformats.org/officeDocument/2006/relationships/image" Target="../media/image39.png"/><Relationship Id="rId9" Type="http://schemas.openxmlformats.org/officeDocument/2006/relationships/image" Target="../media/image44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46.png"/><Relationship Id="rId7" Type="http://schemas.openxmlformats.org/officeDocument/2006/relationships/image" Target="../media/image50.png"/><Relationship Id="rId2" Type="http://schemas.openxmlformats.org/officeDocument/2006/relationships/image" Target="../media/image4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47.png"/><Relationship Id="rId9" Type="http://schemas.openxmlformats.org/officeDocument/2006/relationships/image" Target="../media/image5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4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29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png"/><Relationship Id="rId3" Type="http://schemas.openxmlformats.org/officeDocument/2006/relationships/image" Target="../media/image31.png"/><Relationship Id="rId7" Type="http://schemas.openxmlformats.org/officeDocument/2006/relationships/image" Target="../media/image35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95B26DE-90EC-4CAA-A752-C86618149B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Understanding of 3D-Var</a:t>
            </a:r>
            <a:br>
              <a:rPr lang="en-US" altLang="zh-CN" dirty="0"/>
            </a:br>
            <a:r>
              <a:rPr lang="en-US" altLang="zh-CN" dirty="0"/>
              <a:t>And Cloud Detection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2521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AE6F77CC-C777-48CC-B340-F2BEC3BAE5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4925" y="257175"/>
            <a:ext cx="9029700" cy="18478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B5C87FBE-12FC-4DFC-8F11-BB7E9C136E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38275" y="2519362"/>
            <a:ext cx="9448800" cy="10287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E6C7C34C-4B04-4DC4-A400-7A596F5396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9550" y="2105025"/>
            <a:ext cx="2914650" cy="52387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0253994-F5B5-4D1D-A44A-E8AF4AE4507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052637" y="3372087"/>
            <a:ext cx="7258050" cy="7048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B8D0C843-86FB-4339-9330-80D4B0EC8C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47637" y="4024012"/>
            <a:ext cx="1762125" cy="3810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5A508A6B-4083-47CF-9678-AD3BFBEFAFC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24124" y="3952875"/>
            <a:ext cx="4314825" cy="60007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562DE975-E13D-4BD0-8752-B9C77BF2C66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700212" y="4533000"/>
            <a:ext cx="7610475" cy="54292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6990D786-9629-434B-B95E-61803536047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-133350" y="5176236"/>
            <a:ext cx="7962900" cy="1247775"/>
          </a:xfrm>
          <a:prstGeom prst="rect">
            <a:avLst/>
          </a:prstGeom>
        </p:spPr>
      </p:pic>
      <p:sp>
        <p:nvSpPr>
          <p:cNvPr id="13" name="箭头: 右 12">
            <a:extLst>
              <a:ext uri="{FF2B5EF4-FFF2-40B4-BE49-F238E27FC236}">
                <a16:creationId xmlns:a16="http://schemas.microsoft.com/office/drawing/2014/main" id="{3B7C3995-5CD7-4861-B6F9-33BFB07EC4CB}"/>
              </a:ext>
            </a:extLst>
          </p:cNvPr>
          <p:cNvSpPr/>
          <p:nvPr/>
        </p:nvSpPr>
        <p:spPr>
          <a:xfrm>
            <a:off x="7667625" y="5961560"/>
            <a:ext cx="714375" cy="220165"/>
          </a:xfrm>
          <a:prstGeom prst="rightArrow">
            <a:avLst>
              <a:gd name="adj1" fmla="val 66201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文本框 13">
            <a:extLst>
              <a:ext uri="{FF2B5EF4-FFF2-40B4-BE49-F238E27FC236}">
                <a16:creationId xmlns:a16="http://schemas.microsoft.com/office/drawing/2014/main" id="{68085279-225C-495A-AEAF-D9131F3A99CA}"/>
              </a:ext>
            </a:extLst>
          </p:cNvPr>
          <p:cNvSpPr txBox="1"/>
          <p:nvPr/>
        </p:nvSpPr>
        <p:spPr>
          <a:xfrm>
            <a:off x="8382000" y="5876197"/>
            <a:ext cx="415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Same as the Optimal Interpolation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34669150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752788B-13FA-4DE0-A892-0ECEF8F28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Solution to minimize the cost function: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78E92A1-88DA-404A-A7F8-D0A15154EA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06575"/>
            <a:ext cx="10515600" cy="4351338"/>
          </a:xfrm>
        </p:spPr>
        <p:txBody>
          <a:bodyPr/>
          <a:lstStyle/>
          <a:p>
            <a:r>
              <a:rPr lang="en-US" altLang="zh-CN" dirty="0"/>
              <a:t>Steepest descent</a:t>
            </a:r>
            <a:r>
              <a:rPr lang="zh-CN" altLang="en-US" dirty="0"/>
              <a:t>：</a:t>
            </a:r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603A382E-E3E4-4BB9-8D1C-52B35297F9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174" y="2836069"/>
            <a:ext cx="2181225" cy="3524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7BA7A55-2E43-413D-868F-4983B30EF5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9174" y="3371850"/>
            <a:ext cx="2238375" cy="2952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52925F24-761C-4CE8-BF97-F87C880544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47762" y="2347913"/>
            <a:ext cx="1924050" cy="3048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8D6B17FC-706E-49F8-96DA-C4ED066DDA1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71549" y="3840956"/>
            <a:ext cx="2228850" cy="390525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2EFF98FB-DE71-458E-A645-3ABDCAD79E4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9174" y="4286250"/>
            <a:ext cx="4429125" cy="295275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BB7A786E-2FA3-4505-B18B-5F686521BB82}"/>
              </a:ext>
            </a:extLst>
          </p:cNvPr>
          <p:cNvSpPr txBox="1"/>
          <p:nvPr/>
        </p:nvSpPr>
        <p:spPr>
          <a:xfrm>
            <a:off x="6096000" y="1804988"/>
            <a:ext cx="571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l"/>
            </a:pPr>
            <a:r>
              <a:rPr lang="en-US" altLang="zh-CN" sz="2800" dirty="0"/>
              <a:t>Newtons Method</a:t>
            </a:r>
            <a:r>
              <a:rPr lang="zh-CN" altLang="en-US" sz="2800" dirty="0"/>
              <a:t>：</a:t>
            </a: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A9FE9959-5DCC-4989-B4BE-927B4A3D891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781674" y="2243896"/>
            <a:ext cx="5881688" cy="817634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BCEC70EA-65F3-42EC-A1DB-E606359FA39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838824" y="2990850"/>
            <a:ext cx="4591050" cy="676275"/>
          </a:xfrm>
          <a:prstGeom prst="rect">
            <a:avLst/>
          </a:prstGeom>
        </p:spPr>
      </p:pic>
      <p:pic>
        <p:nvPicPr>
          <p:cNvPr id="12" name="图片 11">
            <a:extLst>
              <a:ext uri="{FF2B5EF4-FFF2-40B4-BE49-F238E27FC236}">
                <a16:creationId xmlns:a16="http://schemas.microsoft.com/office/drawing/2014/main" id="{521264D0-5031-4680-972C-622B04EBCCD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38899" y="3509962"/>
            <a:ext cx="3181350" cy="923925"/>
          </a:xfrm>
          <a:prstGeom prst="rect">
            <a:avLst/>
          </a:prstGeom>
        </p:spPr>
      </p:pic>
      <p:pic>
        <p:nvPicPr>
          <p:cNvPr id="13" name="图片 12">
            <a:extLst>
              <a:ext uri="{FF2B5EF4-FFF2-40B4-BE49-F238E27FC236}">
                <a16:creationId xmlns:a16="http://schemas.microsoft.com/office/drawing/2014/main" id="{2ECA9ACA-9214-4AFA-8185-5E2C7D8502B1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005636" y="4218816"/>
            <a:ext cx="225742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2660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DE48844-98AB-4FCE-85CB-0E540866C8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3425" y="1279525"/>
            <a:ext cx="10515600" cy="13255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Cloud Detection</a:t>
            </a:r>
            <a:r>
              <a:rPr lang="zh-CN" altLang="en-US" dirty="0"/>
              <a:t>：</a:t>
            </a:r>
            <a:br>
              <a:rPr lang="en-US" altLang="zh-CN" dirty="0"/>
            </a:br>
            <a:r>
              <a:rPr lang="zh-CN" altLang="en-US" sz="3100" dirty="0"/>
              <a:t>晴空通道云检测：依赖背景误差协方差</a:t>
            </a:r>
            <a:br>
              <a:rPr lang="en-US" altLang="zh-CN" sz="3100" dirty="0"/>
            </a:br>
            <a:r>
              <a:rPr lang="zh-CN" altLang="en-US" sz="3100" dirty="0"/>
              <a:t>成像仪云检测</a:t>
            </a:r>
            <a:r>
              <a:rPr lang="en-US" altLang="zh-CN" sz="3100" dirty="0"/>
              <a:t>:</a:t>
            </a:r>
            <a:r>
              <a:rPr lang="zh-CN" altLang="en-US" sz="3100" dirty="0"/>
              <a:t>舍弃资料多</a:t>
            </a:r>
            <a:br>
              <a:rPr lang="en-US" altLang="zh-CN" sz="3100" dirty="0"/>
            </a:br>
            <a:r>
              <a:rPr lang="zh-CN" altLang="en-US" sz="3100" dirty="0"/>
              <a:t>成像仪</a:t>
            </a:r>
            <a:r>
              <a:rPr lang="en-US" altLang="zh-CN" sz="3100" dirty="0"/>
              <a:t>+</a:t>
            </a:r>
            <a:r>
              <a:rPr lang="zh-CN" altLang="en-US" sz="3100" dirty="0"/>
              <a:t>晴空通道云检测</a:t>
            </a:r>
            <a:br>
              <a:rPr lang="en-US" altLang="zh-CN" sz="3100" dirty="0"/>
            </a:br>
            <a:r>
              <a:rPr lang="en-US" altLang="zh-CN" sz="3100" dirty="0"/>
              <a:t>Logistic Regression:</a:t>
            </a:r>
            <a:r>
              <a:rPr lang="zh-CN" altLang="en-US" sz="3100" dirty="0"/>
              <a:t>准确率更高</a:t>
            </a:r>
          </a:p>
        </p:txBody>
      </p:sp>
    </p:spTree>
    <p:extLst>
      <p:ext uri="{BB962C8B-B14F-4D97-AF65-F5344CB8AC3E}">
        <p14:creationId xmlns:p14="http://schemas.microsoft.com/office/powerpoint/2010/main" val="4941439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E18CC40-F323-4690-A5F3-ED4273C254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4900" y="1371600"/>
            <a:ext cx="10572750" cy="5113338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en-US" altLang="zh-CN" dirty="0"/>
              <a:t>Analysis: </a:t>
            </a:r>
            <a:br>
              <a:rPr lang="en-US" altLang="zh-CN" dirty="0"/>
            </a:br>
            <a:r>
              <a:rPr lang="en-US" altLang="zh-CN" dirty="0"/>
              <a:t>Why we do assimilation? </a:t>
            </a:r>
            <a:br>
              <a:rPr lang="en-US" altLang="zh-CN" dirty="0"/>
            </a:br>
            <a:r>
              <a:rPr lang="en-US" altLang="zh-CN" dirty="0"/>
              <a:t>Background:  </a:t>
            </a:r>
            <a:br>
              <a:rPr lang="en-US" altLang="zh-CN" dirty="0"/>
            </a:br>
            <a:r>
              <a:rPr lang="en-US" altLang="zh-CN" dirty="0"/>
              <a:t>Observation: </a:t>
            </a: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br>
              <a:rPr lang="en-US" altLang="zh-CN" dirty="0"/>
            </a:b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57342CA1-CBC8-4865-976E-3FC66A31D8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9100" y="2463005"/>
            <a:ext cx="514350" cy="5143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7F595AB-C751-4416-A219-7E67F11E9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05300" y="3299621"/>
            <a:ext cx="361950" cy="6000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82F0E726-169C-4AEF-8102-F4F3F19DA18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76575" y="614362"/>
            <a:ext cx="628650" cy="492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94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E150432-5D40-4BED-8400-FF849FBA0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3600" dirty="0"/>
              <a:t>Perfect Observation </a:t>
            </a:r>
            <a:r>
              <a:rPr lang="en-US" altLang="zh-CN" sz="3600" dirty="0" err="1"/>
              <a:t>Operater</a:t>
            </a:r>
            <a:r>
              <a:rPr lang="en-US" altLang="zh-CN" sz="3600" dirty="0"/>
              <a:t>:</a:t>
            </a:r>
            <a:br>
              <a:rPr lang="en-US" altLang="zh-CN" i="1" dirty="0"/>
            </a:br>
            <a:endParaRPr lang="zh-CN" altLang="en-US" i="1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F999D81B-C7B6-4AEF-828E-F6218A8C05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9525" y="1027906"/>
            <a:ext cx="3543300" cy="9620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2B7A346E-8383-4E91-BECB-9B378233ED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8475" y="370681"/>
            <a:ext cx="514350" cy="65722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089E358-25E5-4FCA-80FE-E219C2FA4E5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9087" y="2353469"/>
            <a:ext cx="11553825" cy="904875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98F1C2BF-1BDA-4738-8727-3A7CA1D96215}"/>
              </a:ext>
            </a:extLst>
          </p:cNvPr>
          <p:cNvSpPr txBox="1"/>
          <p:nvPr/>
        </p:nvSpPr>
        <p:spPr>
          <a:xfrm>
            <a:off x="600075" y="3429000"/>
            <a:ext cx="67627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600" dirty="0" err="1"/>
              <a:t>Then,we</a:t>
            </a:r>
            <a:r>
              <a:rPr lang="en-US" altLang="zh-CN" sz="3600" dirty="0"/>
              <a:t> have:</a:t>
            </a:r>
          </a:p>
          <a:p>
            <a:r>
              <a:rPr lang="en-US" altLang="zh-CN" dirty="0"/>
              <a:t> </a:t>
            </a:r>
            <a:endParaRPr lang="en-US" altLang="zh-CN" sz="1050" dirty="0"/>
          </a:p>
          <a:p>
            <a:endParaRPr lang="zh-CN" altLang="en-US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B6D115EB-4490-4860-8117-E35CC65332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7750" y="3514814"/>
            <a:ext cx="514350" cy="51435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5DAE302F-4EE6-4849-967C-F4BA44618C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52876" y="3514814"/>
            <a:ext cx="361950" cy="60007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0CC7DDE-C104-4953-A6C4-D5D8E2EDBFE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095999" y="3476803"/>
            <a:ext cx="1133475" cy="600075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89826088-BC67-4D38-9AE3-AD279066C3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628900" y="4715143"/>
            <a:ext cx="63246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04739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110610C-164F-4673-BE8C-24F64CD986B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351" y="514350"/>
            <a:ext cx="7467600" cy="91440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D6913DEB-85AE-4D39-BDA7-30B5D026E8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76487" y="1790700"/>
            <a:ext cx="4695825" cy="8572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BBD38D22-2577-41FB-BD83-672EE299DCB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76487" y="2847975"/>
            <a:ext cx="4781550" cy="609600"/>
          </a:xfrm>
          <a:prstGeom prst="rect">
            <a:avLst/>
          </a:prstGeom>
        </p:spPr>
      </p:pic>
      <p:sp>
        <p:nvSpPr>
          <p:cNvPr id="8" name="文本框 7">
            <a:extLst>
              <a:ext uri="{FF2B5EF4-FFF2-40B4-BE49-F238E27FC236}">
                <a16:creationId xmlns:a16="http://schemas.microsoft.com/office/drawing/2014/main" id="{4238CA4A-61E4-4BD1-95EA-961EDC19FD4C}"/>
              </a:ext>
            </a:extLst>
          </p:cNvPr>
          <p:cNvSpPr txBox="1"/>
          <p:nvPr/>
        </p:nvSpPr>
        <p:spPr>
          <a:xfrm>
            <a:off x="1314450" y="4629150"/>
            <a:ext cx="5429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dirty="0"/>
              <a:t>Next : Describe the analysis errors</a:t>
            </a:r>
            <a:endParaRPr lang="zh-CN" altLang="en-US" sz="2800" dirty="0"/>
          </a:p>
        </p:txBody>
      </p:sp>
      <p:sp>
        <p:nvSpPr>
          <p:cNvPr id="9" name="笑脸 8">
            <a:extLst>
              <a:ext uri="{FF2B5EF4-FFF2-40B4-BE49-F238E27FC236}">
                <a16:creationId xmlns:a16="http://schemas.microsoft.com/office/drawing/2014/main" id="{752EC347-B6AD-4BE5-9A03-89A9C0052578}"/>
              </a:ext>
            </a:extLst>
          </p:cNvPr>
          <p:cNvSpPr/>
          <p:nvPr/>
        </p:nvSpPr>
        <p:spPr>
          <a:xfrm>
            <a:off x="1581150" y="2762250"/>
            <a:ext cx="561975" cy="695325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10" name="箭头: 右 9">
            <a:extLst>
              <a:ext uri="{FF2B5EF4-FFF2-40B4-BE49-F238E27FC236}">
                <a16:creationId xmlns:a16="http://schemas.microsoft.com/office/drawing/2014/main" id="{7EEA515E-D2B7-48F7-8B0A-8EEDC97FEEFC}"/>
              </a:ext>
            </a:extLst>
          </p:cNvPr>
          <p:cNvSpPr/>
          <p:nvPr/>
        </p:nvSpPr>
        <p:spPr>
          <a:xfrm>
            <a:off x="7600951" y="857250"/>
            <a:ext cx="144780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44D8BBF5-233B-4D74-A602-CD50196AD055}"/>
              </a:ext>
            </a:extLst>
          </p:cNvPr>
          <p:cNvSpPr txBox="1"/>
          <p:nvPr/>
        </p:nvSpPr>
        <p:spPr>
          <a:xfrm>
            <a:off x="9239250" y="740717"/>
            <a:ext cx="26479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any </a:t>
            </a:r>
            <a:endParaRPr lang="zh-CN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C3BE05D9-23B6-4760-8455-F4AD940C1D0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25100" y="592782"/>
            <a:ext cx="723900" cy="638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619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64622A1F-1868-492D-9C20-13B4FDC7E4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90825" y="180975"/>
            <a:ext cx="4048125" cy="23431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EFF4F568-FFD1-4E75-8EB8-2F446357188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24200" y="3019425"/>
            <a:ext cx="5943600" cy="8191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768B9F7F-3BEB-415C-A98C-E1418BB90D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2312" y="4469605"/>
            <a:ext cx="4781550" cy="6096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E5E842C-1D62-45C6-9FFF-FD62033C58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2712" y="3586162"/>
            <a:ext cx="3543300" cy="96202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84EC4EF8-DC14-47C5-8567-0EE37B44E9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71799" y="4963713"/>
            <a:ext cx="5038725" cy="866775"/>
          </a:xfrm>
          <a:prstGeom prst="rect">
            <a:avLst/>
          </a:prstGeom>
        </p:spPr>
      </p:pic>
      <p:sp>
        <p:nvSpPr>
          <p:cNvPr id="10" name="笑脸 9">
            <a:extLst>
              <a:ext uri="{FF2B5EF4-FFF2-40B4-BE49-F238E27FC236}">
                <a16:creationId xmlns:a16="http://schemas.microsoft.com/office/drawing/2014/main" id="{6409C509-73B9-4158-9FF2-31D6C8B48867}"/>
              </a:ext>
            </a:extLst>
          </p:cNvPr>
          <p:cNvSpPr/>
          <p:nvPr/>
        </p:nvSpPr>
        <p:spPr>
          <a:xfrm>
            <a:off x="2743200" y="5610224"/>
            <a:ext cx="561975" cy="695325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C000"/>
                </a:solidFill>
              </a:ln>
              <a:noFill/>
            </a:endParaRPr>
          </a:p>
        </p:txBody>
      </p:sp>
    </p:spTree>
    <p:extLst>
      <p:ext uri="{BB962C8B-B14F-4D97-AF65-F5344CB8AC3E}">
        <p14:creationId xmlns:p14="http://schemas.microsoft.com/office/powerpoint/2010/main" val="3929861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9B69C63-4B1E-420B-A25C-C86A6C128A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Assuming that: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A9D41C5B-AD77-4ADE-A50B-B9FA5266CD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871537"/>
            <a:ext cx="2133600" cy="466725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745F484B-1FAD-4EAC-BC04-016611A291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4837" y="1401762"/>
            <a:ext cx="5038725" cy="8667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3A05DDA4-6221-4B40-935A-E093C84D311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9800" y="1549399"/>
            <a:ext cx="1390650" cy="590550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0355E2A4-4331-401F-B912-708272E70B8B}"/>
              </a:ext>
            </a:extLst>
          </p:cNvPr>
          <p:cNvSpPr txBox="1"/>
          <p:nvPr/>
        </p:nvSpPr>
        <p:spPr>
          <a:xfrm>
            <a:off x="838200" y="2139949"/>
            <a:ext cx="932497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/>
              <a:t>How to assess that the analysis is good?                        </a:t>
            </a:r>
            <a:r>
              <a:rPr lang="en-US" altLang="zh-CN" sz="3200" dirty="0">
                <a:sym typeface="Wingdings" panose="05000000000000000000" pitchFamily="2" charset="2"/>
              </a:rPr>
              <a:t>minimum variances</a:t>
            </a:r>
            <a:endParaRPr lang="zh-CN" altLang="en-US" sz="3200" dirty="0"/>
          </a:p>
        </p:txBody>
      </p:sp>
      <p:pic>
        <p:nvPicPr>
          <p:cNvPr id="8" name="图片 7">
            <a:extLst>
              <a:ext uri="{FF2B5EF4-FFF2-40B4-BE49-F238E27FC236}">
                <a16:creationId xmlns:a16="http://schemas.microsoft.com/office/drawing/2014/main" id="{242703CB-9F38-456F-B58B-5E4350E20E7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1512" y="3305174"/>
            <a:ext cx="5276850" cy="1133475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3C2BCFF2-9650-4B1F-8608-57A48102687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71462" y="4438649"/>
            <a:ext cx="10458450" cy="232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1080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65AD922-8DB2-40C3-A226-53DA521113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Assuming that:</a:t>
            </a:r>
            <a:endParaRPr lang="zh-CN" altLang="en-US" dirty="0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C41A7591-911B-47E4-9BEA-07E57A2C3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329929"/>
            <a:ext cx="8753475" cy="10096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5578D9A-C8F5-4116-85B6-AD1681D159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1975" y="2349104"/>
            <a:ext cx="3524250" cy="1266825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ADF877E2-2B60-492A-ACCD-8DDBBD7505A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1999" y="3594497"/>
            <a:ext cx="6438900" cy="1000125"/>
          </a:xfrm>
          <a:prstGeom prst="rect">
            <a:avLst/>
          </a:prstGeom>
        </p:spPr>
      </p:pic>
      <p:sp>
        <p:nvSpPr>
          <p:cNvPr id="8" name="笑脸 7">
            <a:extLst>
              <a:ext uri="{FF2B5EF4-FFF2-40B4-BE49-F238E27FC236}">
                <a16:creationId xmlns:a16="http://schemas.microsoft.com/office/drawing/2014/main" id="{FAD0CD95-41D9-4A7F-A027-3378B650993C}"/>
              </a:ext>
            </a:extLst>
          </p:cNvPr>
          <p:cNvSpPr/>
          <p:nvPr/>
        </p:nvSpPr>
        <p:spPr>
          <a:xfrm>
            <a:off x="133349" y="4730354"/>
            <a:ext cx="561975" cy="695325"/>
          </a:xfrm>
          <a:prstGeom prst="smileyFace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>
              <a:ln>
                <a:solidFill>
                  <a:srgbClr val="FFC000"/>
                </a:solidFill>
              </a:ln>
              <a:noFill/>
            </a:endParaRPr>
          </a:p>
        </p:txBody>
      </p:sp>
      <p:pic>
        <p:nvPicPr>
          <p:cNvPr id="10" name="图片 9">
            <a:extLst>
              <a:ext uri="{FF2B5EF4-FFF2-40B4-BE49-F238E27FC236}">
                <a16:creationId xmlns:a16="http://schemas.microsoft.com/office/drawing/2014/main" id="{DBAB7CBD-40AB-465D-BC48-8FF2595CD24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567237" y="794148"/>
            <a:ext cx="2924175" cy="609600"/>
          </a:xfrm>
          <a:prstGeom prst="rect">
            <a:avLst/>
          </a:prstGeom>
        </p:spPr>
      </p:pic>
      <p:pic>
        <p:nvPicPr>
          <p:cNvPr id="14" name="图片 13">
            <a:extLst>
              <a:ext uri="{FF2B5EF4-FFF2-40B4-BE49-F238E27FC236}">
                <a16:creationId xmlns:a16="http://schemas.microsoft.com/office/drawing/2014/main" id="{0383AC8A-586F-49CD-8D35-22FED6CECD7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8200" y="4730354"/>
            <a:ext cx="86487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081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4">
            <a:extLst>
              <a:ext uri="{FF2B5EF4-FFF2-40B4-BE49-F238E27FC236}">
                <a16:creationId xmlns:a16="http://schemas.microsoft.com/office/drawing/2014/main" id="{12D52DE6-5518-48B9-A9D8-D7A66E7B2E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0175" y="423862"/>
            <a:ext cx="5448300" cy="447675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DD09F809-CE82-41DD-B1A0-E5D8182E3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00225" y="1070362"/>
            <a:ext cx="4781550" cy="6096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9E7B5B1B-4F15-4F0D-A7AA-3A55F0B8F0C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7162" y="1176931"/>
            <a:ext cx="1741286" cy="46434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B883F4F7-B7ED-4C79-8707-D50BB95FFFA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909937" y="1754382"/>
            <a:ext cx="2413518" cy="609600"/>
          </a:xfrm>
          <a:prstGeom prst="rect">
            <a:avLst/>
          </a:prstGeom>
        </p:spPr>
      </p:pic>
      <p:pic>
        <p:nvPicPr>
          <p:cNvPr id="9" name="图片 8">
            <a:extLst>
              <a:ext uri="{FF2B5EF4-FFF2-40B4-BE49-F238E27FC236}">
                <a16:creationId xmlns:a16="http://schemas.microsoft.com/office/drawing/2014/main" id="{12ED2C0A-6C83-453A-93A7-3D7DD1A3425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898448" y="2438402"/>
            <a:ext cx="6543675" cy="847725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4E8B942B-0BE5-4219-ADE9-C5590CB58B8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323455" y="3681399"/>
            <a:ext cx="1009650" cy="333375"/>
          </a:xfrm>
          <a:prstGeom prst="rect">
            <a:avLst/>
          </a:prstGeom>
        </p:spPr>
      </p:pic>
      <p:sp>
        <p:nvSpPr>
          <p:cNvPr id="11" name="箭头: 下 10">
            <a:extLst>
              <a:ext uri="{FF2B5EF4-FFF2-40B4-BE49-F238E27FC236}">
                <a16:creationId xmlns:a16="http://schemas.microsoft.com/office/drawing/2014/main" id="{E3EC2FF4-B236-4B84-9032-6BFC4203BB3E}"/>
              </a:ext>
            </a:extLst>
          </p:cNvPr>
          <p:cNvSpPr/>
          <p:nvPr/>
        </p:nvSpPr>
        <p:spPr>
          <a:xfrm>
            <a:off x="4686300" y="3162292"/>
            <a:ext cx="171450" cy="457208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CN" altLang="en-US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D603B7E-B78E-4A7D-923A-5B74F57852FD}"/>
              </a:ext>
            </a:extLst>
          </p:cNvPr>
          <p:cNvSpPr txBox="1"/>
          <p:nvPr/>
        </p:nvSpPr>
        <p:spPr>
          <a:xfrm>
            <a:off x="157162" y="2515961"/>
            <a:ext cx="15621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Then: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3F41767B-DE68-4B91-B3B2-71805AF51775}"/>
              </a:ext>
            </a:extLst>
          </p:cNvPr>
          <p:cNvSpPr txBox="1"/>
          <p:nvPr/>
        </p:nvSpPr>
        <p:spPr>
          <a:xfrm>
            <a:off x="752474" y="4852992"/>
            <a:ext cx="951547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/>
              <a:t> Existing Problem: Estimate Background Error</a:t>
            </a:r>
            <a:r>
              <a:rPr lang="zh-CN" altLang="en-US" sz="2400" dirty="0"/>
              <a:t>、</a:t>
            </a:r>
            <a:r>
              <a:rPr lang="en-US" altLang="zh-CN" sz="2400" dirty="0"/>
              <a:t>artifacts</a:t>
            </a:r>
          </a:p>
          <a:p>
            <a:endParaRPr lang="en-US" altLang="zh-CN" sz="2400" dirty="0"/>
          </a:p>
          <a:p>
            <a:r>
              <a:rPr lang="en-US" altLang="zh-CN" sz="2400" dirty="0"/>
              <a:t> Next : From Bayes’ theorem to 3D-Var</a:t>
            </a:r>
          </a:p>
        </p:txBody>
      </p:sp>
    </p:spTree>
    <p:extLst>
      <p:ext uri="{BB962C8B-B14F-4D97-AF65-F5344CB8AC3E}">
        <p14:creationId xmlns:p14="http://schemas.microsoft.com/office/powerpoint/2010/main" val="38566481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>
            <a:extLst>
              <a:ext uri="{FF2B5EF4-FFF2-40B4-BE49-F238E27FC236}">
                <a16:creationId xmlns:a16="http://schemas.microsoft.com/office/drawing/2014/main" id="{01AA8060-3060-4912-A680-BBC2DEAB8A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5" y="200025"/>
            <a:ext cx="4781550" cy="1085850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1F531466-C934-438D-B616-5CA29AC92D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00798" y="647700"/>
            <a:ext cx="4810125" cy="74295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08A3B3F7-27EB-4CC3-B650-1DB06E8A02D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67450" y="1690688"/>
            <a:ext cx="5505450" cy="762000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E2353EB3-9B8F-4C94-BF7C-E809AF4BF5B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462841" y="2881312"/>
            <a:ext cx="2943225" cy="628650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4A595F09-A7CA-4BB0-A8A8-FEFF2BC0AD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38125" y="1585913"/>
            <a:ext cx="6029325" cy="1066800"/>
          </a:xfrm>
          <a:prstGeom prst="rect">
            <a:avLst/>
          </a:prstGeom>
        </p:spPr>
      </p:pic>
      <p:pic>
        <p:nvPicPr>
          <p:cNvPr id="10" name="图片 9">
            <a:extLst>
              <a:ext uri="{FF2B5EF4-FFF2-40B4-BE49-F238E27FC236}">
                <a16:creationId xmlns:a16="http://schemas.microsoft.com/office/drawing/2014/main" id="{B0396D8D-15BF-4675-9D4B-F35AAA9DCEF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19111" y="3271837"/>
            <a:ext cx="4419600" cy="609600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69E9A477-508F-455F-A423-F2921222C4C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843212" y="4953000"/>
            <a:ext cx="6248400" cy="1257300"/>
          </a:xfrm>
          <a:prstGeom prst="rect">
            <a:avLst/>
          </a:prstGeom>
        </p:spPr>
      </p:pic>
      <p:sp>
        <p:nvSpPr>
          <p:cNvPr id="12" name="箭头: 下 11">
            <a:extLst>
              <a:ext uri="{FF2B5EF4-FFF2-40B4-BE49-F238E27FC236}">
                <a16:creationId xmlns:a16="http://schemas.microsoft.com/office/drawing/2014/main" id="{3621DFA8-7204-4B00-B65C-D85150382E7B}"/>
              </a:ext>
            </a:extLst>
          </p:cNvPr>
          <p:cNvSpPr/>
          <p:nvPr/>
        </p:nvSpPr>
        <p:spPr>
          <a:xfrm>
            <a:off x="2095500" y="1019175"/>
            <a:ext cx="257175" cy="77152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箭头: 下 12">
            <a:extLst>
              <a:ext uri="{FF2B5EF4-FFF2-40B4-BE49-F238E27FC236}">
                <a16:creationId xmlns:a16="http://schemas.microsoft.com/office/drawing/2014/main" id="{696CBA8F-0B4D-4F77-BDBA-4B7BA0859458}"/>
              </a:ext>
            </a:extLst>
          </p:cNvPr>
          <p:cNvSpPr/>
          <p:nvPr/>
        </p:nvSpPr>
        <p:spPr>
          <a:xfrm>
            <a:off x="2138362" y="2500312"/>
            <a:ext cx="257175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EF536B97-A8E5-4E56-85DD-317589AB365E}"/>
              </a:ext>
            </a:extLst>
          </p:cNvPr>
          <p:cNvSpPr/>
          <p:nvPr/>
        </p:nvSpPr>
        <p:spPr>
          <a:xfrm>
            <a:off x="8686800" y="1285875"/>
            <a:ext cx="257175" cy="4048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箭头: 下 14">
            <a:extLst>
              <a:ext uri="{FF2B5EF4-FFF2-40B4-BE49-F238E27FC236}">
                <a16:creationId xmlns:a16="http://schemas.microsoft.com/office/drawing/2014/main" id="{5C45A8A9-0A67-44E8-8FC9-02300AF4BD32}"/>
              </a:ext>
            </a:extLst>
          </p:cNvPr>
          <p:cNvSpPr/>
          <p:nvPr/>
        </p:nvSpPr>
        <p:spPr>
          <a:xfrm>
            <a:off x="8724900" y="2228850"/>
            <a:ext cx="247650" cy="65246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左大括号 15">
            <a:extLst>
              <a:ext uri="{FF2B5EF4-FFF2-40B4-BE49-F238E27FC236}">
                <a16:creationId xmlns:a16="http://schemas.microsoft.com/office/drawing/2014/main" id="{51F478AA-57BC-4673-A329-CA94913EDAAA}"/>
              </a:ext>
            </a:extLst>
          </p:cNvPr>
          <p:cNvSpPr/>
          <p:nvPr/>
        </p:nvSpPr>
        <p:spPr>
          <a:xfrm rot="16200000">
            <a:off x="5762627" y="1214436"/>
            <a:ext cx="866775" cy="6162675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64679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81</Words>
  <Application>Microsoft Office PowerPoint</Application>
  <PresentationFormat>宽屏</PresentationFormat>
  <Paragraphs>20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8" baseType="lpstr">
      <vt:lpstr>等线</vt:lpstr>
      <vt:lpstr>等线 Light</vt:lpstr>
      <vt:lpstr>Arial</vt:lpstr>
      <vt:lpstr>Times New Roman</vt:lpstr>
      <vt:lpstr>Wingdings</vt:lpstr>
      <vt:lpstr>Office 主题​​</vt:lpstr>
      <vt:lpstr>Understanding of 3D-Var And Cloud Detection</vt:lpstr>
      <vt:lpstr>Analysis:  Why we do assimilation?  Background:   Observation:     </vt:lpstr>
      <vt:lpstr>Perfect Observation Operater: </vt:lpstr>
      <vt:lpstr>PowerPoint 演示文稿</vt:lpstr>
      <vt:lpstr>PowerPoint 演示文稿</vt:lpstr>
      <vt:lpstr>Assuming that:</vt:lpstr>
      <vt:lpstr>Assuming that:</vt:lpstr>
      <vt:lpstr>PowerPoint 演示文稿</vt:lpstr>
      <vt:lpstr>PowerPoint 演示文稿</vt:lpstr>
      <vt:lpstr>PowerPoint 演示文稿</vt:lpstr>
      <vt:lpstr>Solution to minimize the cost function:</vt:lpstr>
      <vt:lpstr>Cloud Detection： 晴空通道云检测：依赖背景误差协方差 成像仪云检测:舍弃资料多 成像仪+晴空通道云检测 Logistic Regression:准确率更高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of 3D-Var And Cloud Detection</dc:title>
  <dc:creator>张 琪</dc:creator>
  <cp:lastModifiedBy>张 琪</cp:lastModifiedBy>
  <cp:revision>16</cp:revision>
  <dcterms:created xsi:type="dcterms:W3CDTF">2019-03-30T04:10:59Z</dcterms:created>
  <dcterms:modified xsi:type="dcterms:W3CDTF">2019-03-30T06:25:25Z</dcterms:modified>
</cp:coreProperties>
</file>